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0" r:id="rId10"/>
    <p:sldId id="261" r:id="rId11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10"/>
        <p:sld r:id="rId11"/>
        <p:sld r:id="rId4"/>
        <p:sld r:id="rId5"/>
        <p:sld r:id="rId6"/>
        <p:sld r:id="rId7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4700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52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C5377-B50B-4FBD-BD27-DC3C6BFA1825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D3FC5-3D88-454E-8568-E89BB1427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631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FD3B3-863A-4103-808B-62EF398F7B8F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85EB9-BD17-48A3-B709-0FFC598B0E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44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85EB9-BD17-48A3-B709-0FFC598B0EC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78EEF4-0A58-4300-B8EC-2D58B681703D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2F1AC3-25D7-47C6-8210-0E421B6E5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_8Ku0Q3rZmAc/SsJkP1fmegI/AAAAAAAAAUE/ZzpM35XNqNY/s1600-h/%D0%A0%D0%B8%D1%81%D1%83%D0%BD%D0%BE%D0%BA2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632848" cy="14887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история возникновения письма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786454"/>
            <a:ext cx="4071934" cy="69763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1600" dirty="0" smtClean="0"/>
              <a:t>Работу выполнила </a:t>
            </a:r>
            <a:r>
              <a:rPr lang="ru-RU" sz="1600" dirty="0" err="1" smtClean="0"/>
              <a:t>Саркулова</a:t>
            </a:r>
            <a:r>
              <a:rPr lang="ru-RU" sz="1600" dirty="0" smtClean="0"/>
              <a:t> Анастасия, </a:t>
            </a:r>
          </a:p>
          <a:p>
            <a:pPr algn="l"/>
            <a:r>
              <a:rPr lang="ru-RU" sz="1600" dirty="0" smtClean="0"/>
              <a:t>ученица 5 класса В МОУ «СОШ №16» г.Балаково;</a:t>
            </a:r>
          </a:p>
          <a:p>
            <a:pPr algn="l"/>
            <a:r>
              <a:rPr lang="ru-RU" sz="1600" dirty="0" smtClean="0"/>
              <a:t>учитель Назарова С.В.</a:t>
            </a:r>
            <a:endParaRPr lang="ru-RU" sz="1600" dirty="0"/>
          </a:p>
        </p:txBody>
      </p:sp>
      <p:pic>
        <p:nvPicPr>
          <p:cNvPr id="21506" name="Picture 2" descr="http://img-fotki.yandex.ru/get/41/leeny2.3/0_184d9_92804cd8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192688" cy="376671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645024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античные времена обходились вовсе без конвертов. Послания писались на восковых табличках, их складывали попарно лицом друг к другу и перевязывали шнурком, на котором ставили печать.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51571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На содержание письма указывал цвет печати: свадебные приглашения обозначались белым цветом, а трагические сообщения – черным.</a:t>
            </a:r>
            <a:endParaRPr lang="ru-RU" dirty="0"/>
          </a:p>
        </p:txBody>
      </p:sp>
      <p:pic>
        <p:nvPicPr>
          <p:cNvPr id="5121" name="Picture 1" descr="F:\документы\Downloads\0_55f99_23ea5bb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556792"/>
            <a:ext cx="3672408" cy="2428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7984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Бумажные конверты появились в 1820 году, а до этого корреспонденцию писали на бумаге, потом складывали определенным образом и опечатывали.</a:t>
            </a:r>
            <a:endParaRPr lang="ru-RU" dirty="0"/>
          </a:p>
        </p:txBody>
      </p:sp>
      <p:pic>
        <p:nvPicPr>
          <p:cNvPr id="5122" name="Picture 2" descr="F:\документы\Downloads\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61556" cy="3401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isma-lubvi.ru/wp-content/uploads/2010/09/+pisma-v-istori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384376" cy="27089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96" y="357166"/>
            <a:ext cx="47863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История почтового письма</a:t>
            </a:r>
            <a:r>
              <a:rPr lang="ru-RU" i="1" dirty="0"/>
              <a:t> насчитывает не только столетия, </a:t>
            </a:r>
            <a:r>
              <a:rPr lang="ru-RU" i="1" dirty="0" smtClean="0"/>
              <a:t>но тысячелетия</a:t>
            </a:r>
            <a:r>
              <a:rPr lang="ru-RU" i="1" dirty="0"/>
              <a:t>. </a:t>
            </a:r>
            <a:r>
              <a:rPr lang="ru-RU" b="1" i="1" dirty="0"/>
              <a:t>Происхождение письма</a:t>
            </a:r>
            <a:r>
              <a:rPr lang="ru-RU" i="1" dirty="0"/>
              <a:t> было вызвано необходимостью обмениваться информацией. Первые письма отправлялись только в военных целях и были широко распространены в Ассирии, Персии, Египте. Тогда использовались пешие или конные гонцы, которых сейчас назвали бы курьерами. Да, современным представителям этой профессии есть чему поучиться, так как, например, в Древней Греции они за час пробегали 55 стадий, что примерно составляет 10км, а за один рейс – 400-500 стадий. </a:t>
            </a:r>
            <a:r>
              <a:rPr lang="ru-RU" i="1" dirty="0" smtClean="0"/>
              <a:t>Самой </a:t>
            </a:r>
            <a:r>
              <a:rPr lang="ru-RU" i="1" dirty="0"/>
              <a:t>прославленной и организованной была</a:t>
            </a:r>
            <a:r>
              <a:rPr lang="ru-RU" b="1" i="1" dirty="0"/>
              <a:t> история письма </a:t>
            </a:r>
            <a:r>
              <a:rPr lang="ru-RU" i="1" dirty="0"/>
              <a:t>Древнего Рима. Юлий Цезарь создал государственную почту, </a:t>
            </a:r>
            <a:r>
              <a:rPr lang="ru-RU" i="1" dirty="0" smtClean="0"/>
              <a:t>и </a:t>
            </a:r>
            <a:r>
              <a:rPr lang="ru-RU" i="1" dirty="0"/>
              <a:t>перевозки</a:t>
            </a:r>
            <a:r>
              <a:rPr lang="ru-RU" b="1" i="1" dirty="0"/>
              <a:t> </a:t>
            </a:r>
            <a:r>
              <a:rPr lang="ru-RU" i="1" dirty="0"/>
              <a:t>писем</a:t>
            </a:r>
            <a:r>
              <a:rPr lang="ru-RU" b="1" i="1" dirty="0"/>
              <a:t> </a:t>
            </a:r>
            <a:r>
              <a:rPr lang="ru-RU" i="1" dirty="0"/>
              <a:t>стали упорядоченными: имелись крупные и мелкие почтовые станции, где возницы могли передохнуть и переночевать, поменять </a:t>
            </a:r>
            <a:r>
              <a:rPr lang="ru-RU" i="1" dirty="0" smtClean="0"/>
              <a:t>лошадей.</a:t>
            </a:r>
            <a:endParaRPr lang="ru-RU" dirty="0"/>
          </a:p>
        </p:txBody>
      </p:sp>
      <p:pic>
        <p:nvPicPr>
          <p:cNvPr id="9220" name="Picture 4" descr="Картинка 4 из 1205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71810"/>
            <a:ext cx="3464171" cy="364122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F:\документы\Downloads\0005-005-Iz-istorii-pis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7233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Узелковое письмо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Узелковое письмо считается одним из древнейших способов тайнописи.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9289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Этот вид шифрования представлял из себя шнур или веревку с последовательно завязанными на ней узлами. Каждый узел имел свое местоположение на шнуре и, иногда, отличался от соседствующих с ним узлов по способу завязывания. Чаще всего комбинации узлов соответствовали не буквам или слогам, а целым понятиям. Например, два узла вместе, означали слово «да", три узла – «нет", четыре узла – «опасность" и т.д. </a:t>
            </a:r>
            <a:endParaRPr lang="ru-RU" dirty="0"/>
          </a:p>
        </p:txBody>
      </p:sp>
      <p:pic>
        <p:nvPicPr>
          <p:cNvPr id="3073" name="Picture 1" descr="F:\документы\Downloads\1212278158_i-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268760"/>
            <a:ext cx="2714625" cy="4762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1000108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/>
              <a:t>БЕРЕСТЯНЫЕ ГРАМОТЫ</a:t>
            </a:r>
            <a:r>
              <a:rPr lang="ru-RU" b="1" dirty="0" smtClean="0"/>
              <a:t> </a:t>
            </a:r>
            <a:r>
              <a:rPr lang="ru-RU" dirty="0" smtClean="0"/>
              <a:t>– письма, записки, документы 11–15 вв., написанные на внутренней стороне отделенного слоя березовой коры (бересте).</a:t>
            </a:r>
          </a:p>
          <a:p>
            <a:pPr algn="just"/>
            <a:r>
              <a:rPr lang="ru-RU" dirty="0" smtClean="0"/>
              <a:t>Возможность использования бересты в качестве материала для письма была известна многим народам. Античные историки </a:t>
            </a:r>
            <a:r>
              <a:rPr lang="ru-RU" dirty="0" err="1" smtClean="0"/>
              <a:t>Дион</a:t>
            </a:r>
            <a:r>
              <a:rPr lang="ru-RU" dirty="0" smtClean="0"/>
              <a:t> Кассий и </a:t>
            </a:r>
            <a:r>
              <a:rPr lang="ru-RU" dirty="0" err="1" smtClean="0"/>
              <a:t>Геродиан</a:t>
            </a:r>
            <a:r>
              <a:rPr lang="ru-RU" dirty="0" smtClean="0"/>
              <a:t> упомянули записные книжки, изготовленные из бересты. Заготавливавшие бересту для своих писем американские индейцы долины реки Коннектикут называли росшие в их земле деревья «бумажными березами».</a:t>
            </a:r>
            <a:endParaRPr lang="ru-RU" dirty="0"/>
          </a:p>
        </p:txBody>
      </p:sp>
      <p:pic>
        <p:nvPicPr>
          <p:cNvPr id="2049" name="Picture 1" descr="F:\документы\Downloads\c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430361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548680"/>
            <a:ext cx="4572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/>
              <a:t>Пергамент</a:t>
            </a:r>
            <a:r>
              <a:rPr lang="ru-RU" dirty="0" smtClean="0"/>
              <a:t> имел целый ряд преимуществ и всего один недостаток. Преимущества заключались в чрезвычайной прочности и долговечности материала. Чернильную надпись на пергаменте можно было смыть и использовать полотнище повторно. Срок службы пергамента определялся механической прочностью выделанной кожи и был, по сути, неограниченным. Книгу, написанную на пергаменте, можно было свернуть в свиток, сложить вдвое или вчетверо. Пергамент не темнел, не пересыхал, не трескался и не ломался. Полотнища пергамента можно было сшивать, получая листы очень большого размера. Можно было брошюровать листы пергамента, переплетать их в кодексы — в тетрадки по 4 листа и, соответственно, по 16 страниц.</a:t>
            </a:r>
            <a:endParaRPr lang="ru-RU" dirty="0"/>
          </a:p>
        </p:txBody>
      </p:sp>
      <p:pic>
        <p:nvPicPr>
          <p:cNvPr id="1025" name="Picture 1" descr="F:\документы\Downloads\dante_co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3662824" cy="51125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7984" y="5805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Недостаток пергамента заключался в трудоемкости производства, что приводило к его непомерной дороговизне.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u="sng" dirty="0" smtClean="0"/>
              <a:t>Глиняная табличка </a:t>
            </a:r>
            <a:r>
              <a:rPr lang="ru-RU" dirty="0" smtClean="0"/>
              <a:t>— древнейший письменный инструмент, просуществовавший почти без изменений тысячелетия. Глиняные таблички появились там, где возникла первая письменность, — в Египте и Месопотамии. Они представляли собой деревянные дощечки со слоем сырой глины на лицевой поверхности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256490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На глиняной табличке писали тростниковыми или костяными палочками. Затем табличку подсушивали. Благодаря тому, что слой глины был достаточно тонким, табличка при высыхании не растрескивалась и сохранялась в целости довольно долго. Надпись стирали, смачивая табличку водой и выравнивали глиняную поверхность.</a:t>
            </a:r>
            <a:endParaRPr lang="ru-RU" dirty="0"/>
          </a:p>
        </p:txBody>
      </p:sp>
      <p:pic>
        <p:nvPicPr>
          <p:cNvPr id="21506" name="Picture 2" descr="F:\документы\Downloads\sumer-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110574" cy="31683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27984" y="50851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Если же письмена надо было сохранить надолго, табличку обжигали в печи. Надписи на обожженных табличках не разрушались со временем.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000496" y="1130843"/>
            <a:ext cx="47149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u="sng" dirty="0" smtClean="0">
                <a:latin typeface="Georgia" pitchFamily="18" charset="0"/>
                <a:cs typeface="Times New Roman" pitchFamily="18" charset="0"/>
              </a:rPr>
              <a:t>ПИСЬМА В КАРТИНКАХ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latin typeface="Georgia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latin typeface="Georgia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cs typeface="Times New Roman" pitchFamily="18" charset="0"/>
              </a:rPr>
              <a:t>Известно, что люди сначала научились рисовать, а потом уже писать буквами. Если нужно было написать «тигр», то люди рисовали тигра. Надо было написать «охота» — люди рисовали охотника и зверя. На стенах пещер, где жили древние люди, найдено много таких рисунков. Получилось так, что древние люди оставили для потомков письма-рассказы, хотя и не умели писать.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cs typeface="Times New Roman" pitchFamily="18" charset="0"/>
              </a:rPr>
              <a:t>А иногда всю биографию человека можно прочитать на нем самом: у многих народов существует обычай украшать свое тело рисунками и узорами.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endParaRPr kumimoji="0" lang="ru-RU" b="0" i="0" u="sng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2.bp.blogspot.com/_8Ku0Q3rZmAc/SsJkP1fmegI/AAAAAAAAAUE/ZzpM35XNqNY/s200/%D0%A0%D0%B8%D1%81%D1%83%D0%BD%D0%BE%D0%BA2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16832"/>
            <a:ext cx="3279244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07904" y="116632"/>
          <a:ext cx="4896544" cy="6694920"/>
        </p:xfrm>
        <a:graphic>
          <a:graphicData uri="http://schemas.openxmlformats.org/drawingml/2006/table">
            <a:tbl>
              <a:tblPr/>
              <a:tblGrid>
                <a:gridCol w="4896544"/>
              </a:tblGrid>
              <a:tr h="360420">
                <a:tc>
                  <a:txBody>
                    <a:bodyPr/>
                    <a:lstStyle/>
                    <a:p>
                      <a:r>
                        <a:rPr lang="ru-RU" sz="1100" b="1" i="0" dirty="0">
                          <a:solidFill>
                            <a:schemeClr val="tx1"/>
                          </a:solidFill>
                          <a:latin typeface="Arial"/>
                        </a:rPr>
                        <a:t/>
                      </a:r>
                      <a:br>
                        <a:rPr lang="ru-RU" sz="1100" b="1" i="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endParaRPr lang="ru-RU" sz="1100" b="1" i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0499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Arial"/>
                        </a:rPr>
                        <a:t>Голубей особых пород отличает прекрасная память, привязанность к месту гнездования и отличные навигационные способности. </a:t>
                      </a:r>
                      <a:r>
                        <a:rPr lang="ru-RU" sz="1400" b="1" i="1" dirty="0" err="1">
                          <a:solidFill>
                            <a:schemeClr val="tx1"/>
                          </a:solidFill>
                          <a:latin typeface="Arial"/>
                        </a:rPr>
                        <a:t>Голубеграммы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Arial"/>
                        </a:rPr>
                        <a:t> применялись для военных и гражданских целей.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"/>
                        </a:rPr>
                        <a:t>Знания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Arial"/>
                        </a:rPr>
                        <a:t>об удивительных характеристиках голубей еще в древности натолкнули людей на мысль использовать их для быстрой передачи важных письменных сообщений. Они так и назывались «</a:t>
                      </a:r>
                      <a:r>
                        <a:rPr lang="ru-RU" sz="1400" b="1" i="1" dirty="0" err="1">
                          <a:solidFill>
                            <a:schemeClr val="tx1"/>
                          </a:solidFill>
                          <a:latin typeface="Arial"/>
                        </a:rPr>
                        <a:t>голубеграммы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Arial"/>
                        </a:rPr>
                        <a:t>».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420">
                <a:tc>
                  <a:txBody>
                    <a:bodyPr/>
                    <a:lstStyle/>
                    <a:p>
                      <a:pPr algn="just"/>
                      <a:r>
                        <a:rPr lang="ru-RU" sz="1100" b="1" i="0" dirty="0">
                          <a:solidFill>
                            <a:schemeClr val="tx1"/>
                          </a:solidFill>
                          <a:latin typeface="Arial"/>
                        </a:rPr>
                        <a:t/>
                      </a:r>
                      <a:br>
                        <a:rPr lang="ru-RU" sz="1100" b="1" i="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endParaRPr lang="ru-RU" sz="1100" b="1" i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3276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dirty="0">
                          <a:solidFill>
                            <a:schemeClr val="tx1"/>
                          </a:solidFill>
                          <a:latin typeface="Arial"/>
                        </a:rPr>
                        <a:t>Выведением и селекцией голубиных «почтальонов» в основном для военных целей специально занимались в Древнем Египте, Древней Греции, в Римской империи и других государствах.</a:t>
                      </a:r>
                      <a:br>
                        <a:rPr lang="ru-RU" sz="1400" b="1" i="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1400" b="1" i="0" dirty="0">
                          <a:solidFill>
                            <a:schemeClr val="tx1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1400" b="1" i="0" dirty="0">
                          <a:solidFill>
                            <a:schemeClr val="tx1"/>
                          </a:solidFill>
                          <a:latin typeface="Arial"/>
                        </a:rPr>
                        <a:t>Множество голубей «служили в армии» и в более поздние времена. Так, почтовые голуби доставили более миллиона писем во время франко-прусской войны 1870-1871 гг. Голуби из осажденного немцами Парижа летели с депешами сквозь шрапнель и ружейную стрельбу. Поэтому птицы прилетали на голубятню порой израненные и даже ослепленные. Для перехвата пернатых курьеров немцы бросили на фронт «эскадрильи» соколов, и голуби стали гибнуть один за другим. Но французам помогло оригинальное решение проблемы – они снабдили голубей оружием устрашения, прикрепив к их хвостам крошечные свистки. И соколы, хотя и были очень голодны, стали бояться нападать на свистящих птиц.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147" name="Picture 3" descr="http://www.golubevodstvo.ru/images/content/pochta%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068960"/>
            <a:ext cx="3333750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http://www.golubevodstvo.ru/images/content/pochta%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304256" cy="2193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496</Words>
  <Application>Microsoft Office PowerPoint</Application>
  <PresentationFormat>Экран (4:3)</PresentationFormat>
  <Paragraphs>25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  <vt:variant>
        <vt:lpstr>Произвольные показы</vt:lpstr>
      </vt:variant>
      <vt:variant>
        <vt:i4>1</vt:i4>
      </vt:variant>
    </vt:vector>
  </HeadingPairs>
  <TitlesOfParts>
    <vt:vector size="12" baseType="lpstr">
      <vt:lpstr>Апекс</vt:lpstr>
      <vt:lpstr> история возникновения письма </vt:lpstr>
      <vt:lpstr>Слайд 2</vt:lpstr>
      <vt:lpstr>Слайд 3</vt:lpstr>
      <vt:lpstr>Узелковое письмо</vt:lpstr>
      <vt:lpstr>Слайд 5</vt:lpstr>
      <vt:lpstr>Слайд 6</vt:lpstr>
      <vt:lpstr>Слайд 7</vt:lpstr>
      <vt:lpstr>Слайд 8</vt:lpstr>
      <vt:lpstr>Слайд 9</vt:lpstr>
      <vt:lpstr>Слайд 10</vt:lpstr>
      <vt:lpstr>Произвольный показ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история письма</dc:title>
  <dc:creator>WIN7XP</dc:creator>
  <cp:lastModifiedBy>Admin</cp:lastModifiedBy>
  <cp:revision>21</cp:revision>
  <dcterms:created xsi:type="dcterms:W3CDTF">2011-11-11T15:08:24Z</dcterms:created>
  <dcterms:modified xsi:type="dcterms:W3CDTF">2014-11-26T15:36:13Z</dcterms:modified>
</cp:coreProperties>
</file>